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60" r:id="rId4"/>
    <p:sldId id="263" r:id="rId5"/>
    <p:sldId id="264" r:id="rId6"/>
    <p:sldId id="265" r:id="rId7"/>
    <p:sldId id="266" r:id="rId8"/>
    <p:sldId id="261" r:id="rId9"/>
    <p:sldId id="267" r:id="rId10"/>
    <p:sldId id="268" r:id="rId11"/>
    <p:sldId id="269" r:id="rId12"/>
    <p:sldId id="262" r:id="rId13"/>
    <p:sldId id="258" r:id="rId14"/>
    <p:sldId id="25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7D90219-6A8B-4E6F-8D79-1AF12D78CEAA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636352A-7B58-48C7-A181-F2C8E96831F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48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0219-6A8B-4E6F-8D79-1AF12D78CEAA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352A-7B58-48C7-A181-F2C8E9683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62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0219-6A8B-4E6F-8D79-1AF12D78CEAA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352A-7B58-48C7-A181-F2C8E96831F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0702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0219-6A8B-4E6F-8D79-1AF12D78CEAA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352A-7B58-48C7-A181-F2C8E96831F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997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0219-6A8B-4E6F-8D79-1AF12D78CEAA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352A-7B58-48C7-A181-F2C8E9683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0948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0219-6A8B-4E6F-8D79-1AF12D78CEAA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352A-7B58-48C7-A181-F2C8E96831F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1701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0219-6A8B-4E6F-8D79-1AF12D78CEAA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352A-7B58-48C7-A181-F2C8E96831F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7051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0219-6A8B-4E6F-8D79-1AF12D78CEAA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352A-7B58-48C7-A181-F2C8E96831F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7827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0219-6A8B-4E6F-8D79-1AF12D78CEAA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352A-7B58-48C7-A181-F2C8E96831F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1622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0219-6A8B-4E6F-8D79-1AF12D78CEAA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352A-7B58-48C7-A181-F2C8E9683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56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0219-6A8B-4E6F-8D79-1AF12D78CEAA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352A-7B58-48C7-A181-F2C8E96831F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562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0219-6A8B-4E6F-8D79-1AF12D78CEAA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352A-7B58-48C7-A181-F2C8E9683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901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0219-6A8B-4E6F-8D79-1AF12D78CEAA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352A-7B58-48C7-A181-F2C8E96831F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0834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0219-6A8B-4E6F-8D79-1AF12D78CEAA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352A-7B58-48C7-A181-F2C8E96831F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9012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0219-6A8B-4E6F-8D79-1AF12D78CEAA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352A-7B58-48C7-A181-F2C8E9683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9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0219-6A8B-4E6F-8D79-1AF12D78CEAA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352A-7B58-48C7-A181-F2C8E96831F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248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90219-6A8B-4E6F-8D79-1AF12D78CEAA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36352A-7B58-48C7-A181-F2C8E9683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781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7D90219-6A8B-4E6F-8D79-1AF12D78CEAA}" type="datetimeFigureOut">
              <a:rPr lang="ru-RU" smtClean="0"/>
              <a:t>04.02.2015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36352A-7B58-48C7-A181-F2C8E96831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5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9847" y="586854"/>
            <a:ext cx="10255755" cy="418986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АНТРОПОЛОГИЯ </a:t>
            </a:r>
            <a:b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 </a:t>
            </a:r>
            <a:b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ЭТНОЛОГИЯ</a:t>
            </a:r>
            <a:endParaRPr lang="ru-RU" b="1" dirty="0">
              <a:solidFill>
                <a:srgbClr val="008080"/>
              </a:solidFill>
              <a:latin typeface="Bookman Old Style" panose="02050604050505020204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79211" y="5718411"/>
            <a:ext cx="6237026" cy="968991"/>
          </a:xfrm>
        </p:spPr>
        <p:txBody>
          <a:bodyPr>
            <a:normAutofit/>
          </a:bodyPr>
          <a:lstStyle/>
          <a:p>
            <a:endParaRPr lang="ru-RU" b="1" dirty="0">
              <a:solidFill>
                <a:srgbClr val="00808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94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09839"/>
          </a:xfrm>
        </p:spPr>
        <p:txBody>
          <a:bodyPr/>
          <a:lstStyle/>
          <a:p>
            <a:r>
              <a:rPr lang="ru-RU" b="1" dirty="0">
                <a:solidFill>
                  <a:srgbClr val="008080"/>
                </a:solidFill>
                <a:latin typeface="Bookman Old Style" panose="02050604050505020204" pitchFamily="18" charset="0"/>
              </a:rPr>
              <a:t>Международный </a:t>
            </a: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опыт ЛСАИ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sz="half" idx="1"/>
          </p:nvPr>
        </p:nvSpPr>
        <p:spPr>
          <a:xfrm>
            <a:off x="968992" y="2560320"/>
            <a:ext cx="4244454" cy="3310127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>
                <a:solidFill>
                  <a:srgbClr val="008080"/>
                </a:solidFill>
                <a:latin typeface="Bookman Old Style" panose="02050604050505020204" pitchFamily="18" charset="0"/>
              </a:rPr>
              <a:t>Международная летняя школа по антропологии, этнографии и сравнительному фольклору Балкан, </a:t>
            </a:r>
            <a:r>
              <a:rPr lang="ru-RU" sz="2800" b="1" dirty="0" err="1" smtClean="0">
                <a:solidFill>
                  <a:srgbClr val="008080"/>
                </a:solidFill>
                <a:latin typeface="Bookman Old Style" panose="02050604050505020204" pitchFamily="18" charset="0"/>
              </a:rPr>
              <a:t>Коница</a:t>
            </a:r>
            <a:r>
              <a:rPr lang="ru-RU" sz="2800" b="1" dirty="0">
                <a:solidFill>
                  <a:srgbClr val="008080"/>
                </a:solidFill>
                <a:latin typeface="Bookman Old Style" panose="02050604050505020204" pitchFamily="18" charset="0"/>
              </a:rPr>
              <a:t>, Греция</a:t>
            </a:r>
          </a:p>
          <a:p>
            <a:pPr marL="0" indent="0" algn="ctr">
              <a:buNone/>
            </a:pPr>
            <a:endParaRPr lang="ru-RU" sz="1800" b="1" dirty="0" smtClean="0">
              <a:solidFill>
                <a:srgbClr val="008080"/>
              </a:solidFill>
              <a:latin typeface="Bookman Old Style" panose="02050604050505020204" pitchFamily="18" charset="0"/>
            </a:endParaRPr>
          </a:p>
          <a:p>
            <a:pPr algn="ctr"/>
            <a:endParaRPr lang="ru-RU" sz="1800" b="1" dirty="0">
              <a:solidFill>
                <a:srgbClr val="008080"/>
              </a:solidFill>
              <a:latin typeface="Bookman Old Style" panose="02050604050505020204" pitchFamily="18" charset="0"/>
            </a:endParaRPr>
          </a:p>
          <a:p>
            <a:pPr algn="ctr"/>
            <a:endParaRPr lang="ru-RU" sz="1800" b="1" dirty="0" smtClean="0">
              <a:solidFill>
                <a:srgbClr val="008080"/>
              </a:solidFill>
              <a:latin typeface="Bookman Old Style" panose="02050604050505020204" pitchFamily="18" charset="0"/>
            </a:endParaRPr>
          </a:p>
          <a:p>
            <a:pPr algn="ctr"/>
            <a:endParaRPr lang="ru-RU" sz="1800" b="1" dirty="0" smtClean="0">
              <a:solidFill>
                <a:srgbClr val="008080"/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211" y="2560320"/>
            <a:ext cx="4123479" cy="3090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749" y="4215383"/>
            <a:ext cx="2538483" cy="1903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20555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38555"/>
          </a:xfrm>
        </p:spPr>
        <p:txBody>
          <a:bodyPr/>
          <a:lstStyle/>
          <a:p>
            <a:r>
              <a:rPr lang="ru-RU" b="1" dirty="0">
                <a:solidFill>
                  <a:srgbClr val="008080"/>
                </a:solidFill>
                <a:latin typeface="Bookman Old Style" panose="02050604050505020204" pitchFamily="18" charset="0"/>
              </a:rPr>
              <a:t>Международный опыт ЛСАИ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560320"/>
            <a:ext cx="4380931" cy="3310128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Сотрудничество с Институтом </a:t>
            </a:r>
            <a:r>
              <a:rPr lang="ru-RU" b="1" dirty="0">
                <a:solidFill>
                  <a:srgbClr val="008080"/>
                </a:solidFill>
                <a:latin typeface="Bookman Old Style" panose="02050604050505020204" pitchFamily="18" charset="0"/>
              </a:rPr>
              <a:t>культурной и социальной антропологии Венского </a:t>
            </a: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университета (Австрия)</a:t>
            </a:r>
            <a:endParaRPr lang="ru-RU" b="1" dirty="0">
              <a:solidFill>
                <a:srgbClr val="00808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150" y="2560320"/>
            <a:ext cx="4157366" cy="2770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089" y="4215384"/>
            <a:ext cx="2820840" cy="1879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49329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641951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8080"/>
                </a:solidFill>
                <a:latin typeface="Bookman Old Style" panose="02050604050505020204" pitchFamily="18" charset="0"/>
              </a:rPr>
              <a:t>ГДЕ </a:t>
            </a:r>
            <a:r>
              <a:rPr lang="ru-RU" sz="3600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ВОСТРЕБОВАНЫ АНТРОПОЛОГИ?</a:t>
            </a:r>
            <a:endParaRPr lang="ru-RU" sz="3600" b="1" dirty="0">
              <a:solidFill>
                <a:srgbClr val="00808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95401" y="1815153"/>
            <a:ext cx="9601196" cy="438093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8080"/>
                </a:solidFill>
                <a:latin typeface="Bookman Old Style" panose="02050604050505020204" pitchFamily="18" charset="0"/>
              </a:rPr>
              <a:t>• в работе на преподавательских и административных должностях в </a:t>
            </a: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университетах и школах</a:t>
            </a:r>
            <a:r>
              <a:rPr lang="ru-RU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;</a:t>
            </a:r>
            <a:endParaRPr lang="ru-RU" dirty="0">
              <a:solidFill>
                <a:srgbClr val="00808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8080"/>
                </a:solidFill>
                <a:latin typeface="Bookman Old Style" panose="02050604050505020204" pitchFamily="18" charset="0"/>
              </a:rPr>
              <a:t>• в </a:t>
            </a:r>
            <a:r>
              <a:rPr lang="ru-RU" b="1" dirty="0">
                <a:solidFill>
                  <a:srgbClr val="008080"/>
                </a:solidFill>
                <a:latin typeface="Bookman Old Style" panose="02050604050505020204" pitchFamily="18" charset="0"/>
              </a:rPr>
              <a:t>научно-исследовательских учреждениях </a:t>
            </a:r>
            <a:r>
              <a:rPr lang="ru-RU" dirty="0">
                <a:solidFill>
                  <a:srgbClr val="008080"/>
                </a:solidFill>
                <a:latin typeface="Bookman Old Style" panose="02050604050505020204" pitchFamily="18" charset="0"/>
              </a:rPr>
              <a:t>и в качестве консультанта-эксперта в </a:t>
            </a:r>
            <a:r>
              <a:rPr lang="ru-RU" b="1" dirty="0">
                <a:solidFill>
                  <a:srgbClr val="008080"/>
                </a:solidFill>
                <a:latin typeface="Bookman Old Style" panose="02050604050505020204" pitchFamily="18" charset="0"/>
              </a:rPr>
              <a:t>консультативных и экспертных</a:t>
            </a:r>
            <a:r>
              <a:rPr lang="ru-RU" dirty="0">
                <a:solidFill>
                  <a:srgbClr val="008080"/>
                </a:solidFill>
                <a:latin typeface="Bookman Old Style" panose="02050604050505020204" pitchFamily="18" charset="0"/>
              </a:rPr>
              <a:t> (социологических) </a:t>
            </a:r>
            <a:r>
              <a:rPr lang="ru-RU" b="1" dirty="0">
                <a:solidFill>
                  <a:srgbClr val="008080"/>
                </a:solidFill>
                <a:latin typeface="Bookman Old Style" panose="02050604050505020204" pitchFamily="18" charset="0"/>
              </a:rPr>
              <a:t>службах</a:t>
            </a:r>
            <a:r>
              <a:rPr lang="ru-RU" dirty="0">
                <a:solidFill>
                  <a:srgbClr val="008080"/>
                </a:solidFill>
                <a:latin typeface="Bookman Old Style" panose="020506040505050202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• </a:t>
            </a:r>
            <a:r>
              <a:rPr lang="ru-RU" dirty="0">
                <a:solidFill>
                  <a:srgbClr val="008080"/>
                </a:solidFill>
                <a:latin typeface="Bookman Old Style" panose="02050604050505020204" pitchFamily="18" charset="0"/>
              </a:rPr>
              <a:t>в профессиональной работе в </a:t>
            </a:r>
            <a:r>
              <a:rPr lang="ru-RU" b="1" dirty="0">
                <a:solidFill>
                  <a:srgbClr val="008080"/>
                </a:solidFill>
                <a:latin typeface="Bookman Old Style" panose="02050604050505020204" pitchFamily="18" charset="0"/>
              </a:rPr>
              <a:t>органах управления </a:t>
            </a: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государственного </a:t>
            </a:r>
            <a:r>
              <a:rPr lang="ru-RU" b="1" dirty="0">
                <a:solidFill>
                  <a:srgbClr val="008080"/>
                </a:solidFill>
                <a:latin typeface="Bookman Old Style" panose="02050604050505020204" pitchFamily="18" charset="0"/>
              </a:rPr>
              <a:t>федерального и муниципального уровня</a:t>
            </a:r>
            <a:r>
              <a:rPr lang="ru-RU" dirty="0">
                <a:solidFill>
                  <a:srgbClr val="008080"/>
                </a:solidFill>
                <a:latin typeface="Bookman Old Style" panose="02050604050505020204" pitchFamily="18" charset="0"/>
              </a:rPr>
              <a:t>;</a:t>
            </a:r>
          </a:p>
          <a:p>
            <a:pPr marL="0" indent="0">
              <a:buNone/>
            </a:pPr>
            <a:r>
              <a:rPr lang="ru-RU" dirty="0">
                <a:solidFill>
                  <a:srgbClr val="008080"/>
                </a:solidFill>
                <a:latin typeface="Bookman Old Style" panose="02050604050505020204" pitchFamily="18" charset="0"/>
              </a:rPr>
              <a:t>• </a:t>
            </a:r>
            <a:r>
              <a:rPr lang="ru-RU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в работе </a:t>
            </a: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полиции, </a:t>
            </a:r>
            <a:r>
              <a:rPr lang="ru-RU" b="1" dirty="0">
                <a:solidFill>
                  <a:srgbClr val="008080"/>
                </a:solidFill>
                <a:latin typeface="Bookman Old Style" panose="02050604050505020204" pitchFamily="18" charset="0"/>
              </a:rPr>
              <a:t>ФСБ, </a:t>
            </a: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миграционной службы </a:t>
            </a:r>
            <a:r>
              <a:rPr lang="ru-RU" dirty="0">
                <a:solidFill>
                  <a:srgbClr val="008080"/>
                </a:solidFill>
                <a:latin typeface="Bookman Old Style" panose="02050604050505020204" pitchFamily="18" charset="0"/>
              </a:rPr>
              <a:t>и др</a:t>
            </a:r>
            <a:r>
              <a:rPr lang="ru-RU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.;</a:t>
            </a:r>
            <a:endParaRPr lang="ru-RU" dirty="0">
              <a:solidFill>
                <a:srgbClr val="00808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• </a:t>
            </a:r>
            <a:r>
              <a:rPr lang="ru-RU" dirty="0">
                <a:solidFill>
                  <a:srgbClr val="008080"/>
                </a:solidFill>
                <a:latin typeface="Bookman Old Style" panose="02050604050505020204" pitchFamily="18" charset="0"/>
              </a:rPr>
              <a:t>в деятельности </a:t>
            </a: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общественных </a:t>
            </a:r>
            <a:r>
              <a:rPr lang="ru-RU" b="1" dirty="0">
                <a:solidFill>
                  <a:srgbClr val="008080"/>
                </a:solidFill>
                <a:latin typeface="Bookman Old Style" panose="02050604050505020204" pitchFamily="18" charset="0"/>
              </a:rPr>
              <a:t>и политических </a:t>
            </a: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организаций</a:t>
            </a:r>
            <a:r>
              <a:rPr lang="ru-RU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;</a:t>
            </a:r>
            <a:endParaRPr lang="ru-RU" dirty="0">
              <a:solidFill>
                <a:srgbClr val="00808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8080"/>
                </a:solidFill>
                <a:latin typeface="Bookman Old Style" panose="02050604050505020204" pitchFamily="18" charset="0"/>
              </a:rPr>
              <a:t>• в работе </a:t>
            </a: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коммерческих структур</a:t>
            </a:r>
            <a:r>
              <a:rPr lang="ru-RU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;</a:t>
            </a:r>
            <a:endParaRPr lang="ru-RU" dirty="0">
              <a:solidFill>
                <a:srgbClr val="00808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8080"/>
                </a:solidFill>
                <a:latin typeface="Bookman Old Style" panose="02050604050505020204" pitchFamily="18" charset="0"/>
              </a:rPr>
              <a:t>• в деятельности по </a:t>
            </a:r>
            <a:r>
              <a:rPr lang="ru-RU" b="1" dirty="0">
                <a:solidFill>
                  <a:srgbClr val="008080"/>
                </a:solidFill>
                <a:latin typeface="Bookman Old Style" panose="02050604050505020204" pitchFamily="18" charset="0"/>
              </a:rPr>
              <a:t>социокультурному просвещению общества </a:t>
            </a:r>
            <a:r>
              <a:rPr lang="ru-RU" dirty="0">
                <a:solidFill>
                  <a:srgbClr val="008080"/>
                </a:solidFill>
                <a:latin typeface="Bookman Old Style" panose="02050604050505020204" pitchFamily="18" charset="0"/>
              </a:rPr>
              <a:t>(СМИ</a:t>
            </a:r>
            <a:r>
              <a:rPr lang="ru-RU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).</a:t>
            </a:r>
            <a:endParaRPr lang="ru-RU" dirty="0">
              <a:solidFill>
                <a:srgbClr val="008080"/>
              </a:solidFill>
              <a:latin typeface="Bookman Old Style" panose="020506040505050202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041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37737"/>
          </a:xfrm>
        </p:spPr>
        <p:txBody>
          <a:bodyPr/>
          <a:lstStyle/>
          <a:p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Как к нам поступить?</a:t>
            </a:r>
            <a:endParaRPr lang="ru-RU" b="1" dirty="0">
              <a:solidFill>
                <a:srgbClr val="00808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8080"/>
                </a:solidFill>
                <a:latin typeface="Bookman Old Style" panose="02050604050505020204" pitchFamily="18" charset="0"/>
              </a:rPr>
              <a:t>Экзамены: </a:t>
            </a:r>
            <a:endParaRPr lang="en-US" sz="2800" b="1" dirty="0" smtClean="0">
              <a:solidFill>
                <a:srgbClr val="00808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ИСТОРИЯ, ОБЩЕСТВОЗНАНИЕ, РУССКИЙ ЯЗЫК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Срок обучения: 4 ГОДА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Две специализации: </a:t>
            </a:r>
            <a:r>
              <a:rPr lang="ru-RU" sz="2800" b="1" i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Социальная антропология, Антропология зарубежной Азии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Диплом: «БАКАЛАВР»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Количество бюджетных мест: 10 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Стоимость платного обучения (в год): 40 000 РУБЛЕЙ </a:t>
            </a:r>
            <a:endParaRPr lang="ru-RU" sz="2800" b="1" dirty="0">
              <a:solidFill>
                <a:srgbClr val="00808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39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1078680"/>
          </a:xfrm>
        </p:spPr>
        <p:txBody>
          <a:bodyPr/>
          <a:lstStyle/>
          <a:p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Где нас найти?</a:t>
            </a:r>
            <a:r>
              <a:rPr lang="ru-RU" b="1" dirty="0" smtClean="0">
                <a:latin typeface="Bookman Old Style" panose="02050604050505020204" pitchFamily="18" charset="0"/>
              </a:rPr>
              <a:t> </a:t>
            </a:r>
            <a:endParaRPr lang="ru-RU" b="1" dirty="0">
              <a:latin typeface="Bookman Old Style" panose="020506040505050202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037229" y="2560320"/>
            <a:ext cx="7083189" cy="33101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ИСТОРИЧЕСКИЙ ФАКУЛЬТЕТ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проспект Ленина, 34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8080"/>
                </a:solidFill>
                <a:latin typeface="Bookman Old Style" panose="02050604050505020204" pitchFamily="18" charset="0"/>
              </a:rPr>
              <a:t>э</a:t>
            </a: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таж 3, аудитория 30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(Лаборатория социально-антропологических исследований)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В сети интернет: </a:t>
            </a:r>
            <a:r>
              <a:rPr lang="en-US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www.lsar.tsu.ru </a:t>
            </a:r>
            <a:endParaRPr lang="ru-RU" b="1" dirty="0" smtClean="0">
              <a:solidFill>
                <a:srgbClr val="00808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ВКонтакте – группа лаборатории </a:t>
            </a:r>
            <a:endParaRPr lang="ru-RU" b="1" dirty="0">
              <a:solidFill>
                <a:srgbClr val="00808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985" y="2560320"/>
            <a:ext cx="3489039" cy="2211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2937" y="4957492"/>
            <a:ext cx="1590097" cy="110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07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42202"/>
          </a:xfrm>
        </p:spPr>
        <p:txBody>
          <a:bodyPr/>
          <a:lstStyle/>
          <a:p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Что такое АНТРОПОЛОГИЯ?</a:t>
            </a:r>
            <a:endParaRPr lang="ru-RU" b="1" dirty="0">
              <a:solidFill>
                <a:srgbClr val="00808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2088107"/>
            <a:ext cx="9601196" cy="40806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Antropos (</a:t>
            </a: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греч.</a:t>
            </a:r>
            <a:r>
              <a:rPr lang="en-US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) </a:t>
            </a:r>
            <a:r>
              <a:rPr lang="en-US" b="1" dirty="0">
                <a:solidFill>
                  <a:srgbClr val="008080"/>
                </a:solidFill>
                <a:latin typeface="Bookman Old Style" panose="02050604050505020204" pitchFamily="18" charset="0"/>
              </a:rPr>
              <a:t>– </a:t>
            </a: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человек</a:t>
            </a:r>
            <a:endParaRPr lang="ru-RU" b="1" dirty="0">
              <a:solidFill>
                <a:srgbClr val="00808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008080"/>
                </a:solidFill>
                <a:latin typeface="Bookman Old Style" panose="02050604050505020204" pitchFamily="18" charset="0"/>
              </a:rPr>
              <a:t>А</a:t>
            </a: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нтропология</a:t>
            </a:r>
            <a:r>
              <a:rPr lang="ru-RU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>
                <a:solidFill>
                  <a:srgbClr val="008080"/>
                </a:solidFill>
                <a:latin typeface="Bookman Old Style" panose="02050604050505020204" pitchFamily="18" charset="0"/>
              </a:rPr>
              <a:t>изучает человека </a:t>
            </a:r>
            <a:r>
              <a:rPr lang="ru-RU" b="1" dirty="0">
                <a:solidFill>
                  <a:srgbClr val="008080"/>
                </a:solidFill>
                <a:latin typeface="Bookman Old Style" panose="02050604050505020204" pitchFamily="18" charset="0"/>
              </a:rPr>
              <a:t>во всем многообразии его социальных и культурных </a:t>
            </a: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проявлений</a:t>
            </a:r>
            <a:r>
              <a:rPr lang="ru-RU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:</a:t>
            </a:r>
          </a:p>
          <a:p>
            <a:pPr marL="0" indent="0">
              <a:buNone/>
            </a:pPr>
            <a:r>
              <a:rPr lang="ru-RU" dirty="0">
                <a:solidFill>
                  <a:srgbClr val="008080"/>
                </a:solidFill>
                <a:latin typeface="Bookman Old Style" panose="02050604050505020204" pitchFamily="18" charset="0"/>
              </a:rPr>
              <a:t>- </a:t>
            </a:r>
            <a:r>
              <a:rPr lang="ru-RU" i="1" dirty="0">
                <a:solidFill>
                  <a:srgbClr val="008080"/>
                </a:solidFill>
                <a:latin typeface="Bookman Old Style" panose="02050604050505020204" pitchFamily="18" charset="0"/>
              </a:rPr>
              <a:t>что едят люди в разных частях мира,</a:t>
            </a:r>
          </a:p>
          <a:p>
            <a:pPr marL="0" indent="0">
              <a:buNone/>
            </a:pPr>
            <a:r>
              <a:rPr lang="ru-RU" i="1" dirty="0">
                <a:solidFill>
                  <a:srgbClr val="008080"/>
                </a:solidFill>
                <a:latin typeface="Bookman Old Style" panose="02050604050505020204" pitchFamily="18" charset="0"/>
              </a:rPr>
              <a:t>- как ведут себя на первых свиданиях и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на </a:t>
            </a:r>
            <a:r>
              <a:rPr lang="ru-RU" i="1" dirty="0">
                <a:solidFill>
                  <a:srgbClr val="008080"/>
                </a:solidFill>
                <a:latin typeface="Bookman Old Style" panose="02050604050505020204" pitchFamily="18" charset="0"/>
              </a:rPr>
              <a:t>что тратят </a:t>
            </a:r>
            <a:r>
              <a:rPr lang="ru-RU" i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деньги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… и многое другое</a:t>
            </a:r>
            <a:r>
              <a:rPr lang="ru-RU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.</a:t>
            </a:r>
            <a:endParaRPr lang="ru-RU" dirty="0">
              <a:solidFill>
                <a:srgbClr val="008080"/>
              </a:solidFill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 </a:t>
            </a:r>
            <a:r>
              <a:rPr lang="ru-RU" dirty="0">
                <a:solidFill>
                  <a:srgbClr val="008080"/>
                </a:solidFill>
                <a:latin typeface="Bookman Old Style" panose="02050604050505020204" pitchFamily="18" charset="0"/>
              </a:rPr>
              <a:t>Антропологи работают </a:t>
            </a:r>
            <a:r>
              <a:rPr lang="ru-RU" b="1" dirty="0">
                <a:solidFill>
                  <a:srgbClr val="008080"/>
                </a:solidFill>
                <a:latin typeface="Bookman Old Style" panose="02050604050505020204" pitchFamily="18" charset="0"/>
              </a:rPr>
              <a:t>с людьми </a:t>
            </a:r>
            <a:r>
              <a:rPr lang="ru-RU" dirty="0">
                <a:solidFill>
                  <a:srgbClr val="008080"/>
                </a:solidFill>
                <a:latin typeface="Bookman Old Style" panose="02050604050505020204" pitchFamily="18" charset="0"/>
              </a:rPr>
              <a:t>и </a:t>
            </a:r>
            <a:r>
              <a:rPr lang="ru-RU" b="1" dirty="0">
                <a:solidFill>
                  <a:srgbClr val="008080"/>
                </a:solidFill>
                <a:latin typeface="Bookman Old Style" panose="02050604050505020204" pitchFamily="18" charset="0"/>
              </a:rPr>
              <a:t>среди людей</a:t>
            </a:r>
            <a:r>
              <a:rPr lang="ru-RU" dirty="0">
                <a:solidFill>
                  <a:srgbClr val="008080"/>
                </a:solidFill>
                <a:latin typeface="Bookman Old Style" panose="02050604050505020204" pitchFamily="18" charset="0"/>
              </a:rPr>
              <a:t>. </a:t>
            </a:r>
            <a:r>
              <a:rPr lang="ru-RU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Эта наука изучает </a:t>
            </a:r>
            <a:r>
              <a:rPr lang="ru-RU" dirty="0">
                <a:solidFill>
                  <a:srgbClr val="008080"/>
                </a:solidFill>
                <a:latin typeface="Bookman Old Style" panose="02050604050505020204" pitchFamily="18" charset="0"/>
              </a:rPr>
              <a:t>как </a:t>
            </a:r>
            <a:r>
              <a:rPr lang="ru-RU" b="1" dirty="0">
                <a:solidFill>
                  <a:srgbClr val="008080"/>
                </a:solidFill>
                <a:latin typeface="Bookman Old Style" panose="02050604050505020204" pitchFamily="18" charset="0"/>
              </a:rPr>
              <a:t>прошлое</a:t>
            </a:r>
            <a:r>
              <a:rPr lang="ru-RU" dirty="0">
                <a:solidFill>
                  <a:srgbClr val="008080"/>
                </a:solidFill>
                <a:latin typeface="Bookman Old Style" panose="02050604050505020204" pitchFamily="18" charset="0"/>
              </a:rPr>
              <a:t>, так и </a:t>
            </a:r>
            <a:r>
              <a:rPr lang="ru-RU" b="1" dirty="0">
                <a:solidFill>
                  <a:srgbClr val="008080"/>
                </a:solidFill>
                <a:latin typeface="Bookman Old Style" panose="02050604050505020204" pitchFamily="18" charset="0"/>
              </a:rPr>
              <a:t>настоящее</a:t>
            </a:r>
            <a:r>
              <a:rPr lang="ru-RU" dirty="0">
                <a:solidFill>
                  <a:srgbClr val="008080"/>
                </a:solidFill>
                <a:latin typeface="Bookman Old Style" panose="02050604050505020204" pitchFamily="18" charset="0"/>
              </a:rPr>
              <a:t> и способна </a:t>
            </a:r>
            <a:r>
              <a:rPr lang="ru-RU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прогнозировать </a:t>
            </a: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будущее</a:t>
            </a:r>
            <a:r>
              <a:rPr lang="ru-RU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.</a:t>
            </a:r>
            <a:endParaRPr lang="ru-RU" dirty="0">
              <a:solidFill>
                <a:srgbClr val="00808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24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АНТРОПОЛОГ</a:t>
            </a:r>
            <a:r>
              <a:rPr lang="ru-RU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 – тот, кто говорит с </a:t>
            </a: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миром</a:t>
            </a:r>
            <a:r>
              <a:rPr lang="ru-RU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 на </a:t>
            </a: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понятном языке</a:t>
            </a:r>
            <a:endParaRPr lang="ru-RU" b="1" dirty="0">
              <a:solidFill>
                <a:srgbClr val="00808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Языки МИРА ВОСТОКА: </a:t>
            </a:r>
          </a:p>
          <a:p>
            <a:pPr marL="0" indent="0">
              <a:buNone/>
            </a:pPr>
            <a:endParaRPr lang="ru-RU" b="1" dirty="0" smtClean="0">
              <a:solidFill>
                <a:srgbClr val="008080"/>
              </a:solidFill>
              <a:latin typeface="Bookman Old Style" panose="020506040505050202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Китайский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Японский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Корейский </a:t>
            </a:r>
            <a:endParaRPr lang="ru-RU" b="1" dirty="0">
              <a:solidFill>
                <a:srgbClr val="00808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Языки МИРА ЗАПАДА: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Английский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Немецкий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Французский </a:t>
            </a:r>
            <a:endParaRPr lang="ru-RU" b="1" dirty="0">
              <a:solidFill>
                <a:srgbClr val="00808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70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00752"/>
            <a:ext cx="9601196" cy="107625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8080"/>
                </a:solidFill>
                <a:latin typeface="Bookman Old Style" panose="02050604050505020204" pitchFamily="18" charset="0"/>
              </a:rPr>
              <a:t>АНТРОПОЛОГ – </a:t>
            </a:r>
            <a:r>
              <a:rPr lang="ru-RU" dirty="0">
                <a:solidFill>
                  <a:srgbClr val="008080"/>
                </a:solidFill>
                <a:latin typeface="Bookman Old Style" panose="02050604050505020204" pitchFamily="18" charset="0"/>
              </a:rPr>
              <a:t>тот, кто </a:t>
            </a:r>
            <a:r>
              <a:rPr lang="ru-RU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обязательно ездит </a:t>
            </a: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В ПОЛЕ</a:t>
            </a:r>
            <a:endParaRPr lang="ru-RU" b="1" dirty="0">
              <a:solidFill>
                <a:srgbClr val="00808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295402" y="2155093"/>
            <a:ext cx="4718304" cy="1088169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Поле</a:t>
            </a:r>
            <a:r>
              <a:rPr lang="ru-RU" sz="2400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 может быть далеким и экзотическим </a:t>
            </a:r>
            <a:endParaRPr lang="ru-RU" sz="2400" b="1" dirty="0">
              <a:solidFill>
                <a:srgbClr val="00808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6180010" y="2451692"/>
            <a:ext cx="4718304" cy="791570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Поле</a:t>
            </a:r>
            <a:r>
              <a:rPr lang="ru-RU" sz="2400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 может быть рядом с домом </a:t>
            </a:r>
            <a:endParaRPr lang="ru-RU" sz="2400" b="1" dirty="0">
              <a:solidFill>
                <a:srgbClr val="00808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446" y="3243263"/>
            <a:ext cx="3509433" cy="263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652" y="3243263"/>
            <a:ext cx="3915546" cy="2632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4569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119623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Основной метод антропологии – ПОЛЕВАЯ ЭТНОГРАФИЯ </a:t>
            </a:r>
            <a:endParaRPr lang="ru-RU" b="1" dirty="0">
              <a:solidFill>
                <a:srgbClr val="00808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928048" y="2560320"/>
            <a:ext cx="3957851" cy="349928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ПОЛЕВАЯ ЭТНОГРАФИЯ – </a:t>
            </a:r>
            <a:r>
              <a:rPr lang="ru-RU" sz="2000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длительное (от 3 месяцев до года и больше) пребывание среди исследуемого общества (социальной группы) с целью «вживания» в его повседневную жизнь и понимания не только писанных, но и НЕ писанных законов этого общества.</a:t>
            </a:r>
            <a:endParaRPr lang="ru-RU" sz="2000" dirty="0">
              <a:solidFill>
                <a:srgbClr val="00808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5022376" y="2560320"/>
            <a:ext cx="6387152" cy="349928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Наши «обжитые» ПОЛЯ: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Кемеровская область (Горная Шория)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Казахстан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Томская область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Город Томск </a:t>
            </a:r>
          </a:p>
          <a:p>
            <a:pPr>
              <a:buFontTx/>
              <a:buChar char="-"/>
            </a:pPr>
            <a:r>
              <a:rPr lang="ru-RU" dirty="0">
                <a:solidFill>
                  <a:srgbClr val="008080"/>
                </a:solidFill>
                <a:latin typeface="Bookman Old Style" panose="02050604050505020204" pitchFamily="18" charset="0"/>
              </a:rPr>
              <a:t>а</a:t>
            </a:r>
            <a:r>
              <a:rPr lang="ru-RU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 также возможность </a:t>
            </a: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стать участником полевых исследований </a:t>
            </a:r>
            <a:r>
              <a:rPr lang="ru-RU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российских и зарубежных антропологов </a:t>
            </a: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в любой точке мира </a:t>
            </a:r>
            <a:r>
              <a:rPr lang="ru-RU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(через связи ЛСАИ)</a:t>
            </a:r>
            <a:endParaRPr lang="ru-RU" dirty="0">
              <a:solidFill>
                <a:srgbClr val="00808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884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887104"/>
            <a:ext cx="9601196" cy="126924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8080"/>
                </a:solidFill>
                <a:latin typeface="Bookman Old Style" panose="02050604050505020204" pitchFamily="18" charset="0"/>
              </a:rPr>
              <a:t>ПОЛЕВАЯ </a:t>
            </a: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ЭТНОГРАФИЯ: Казахстан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57" y="3032528"/>
            <a:ext cx="4002427" cy="30018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887" y="2538483"/>
            <a:ext cx="3530221" cy="26476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5576" y="3215289"/>
            <a:ext cx="3650922" cy="27381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416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8080"/>
                </a:solidFill>
                <a:latin typeface="Bookman Old Style" panose="02050604050505020204" pitchFamily="18" charset="0"/>
              </a:rPr>
              <a:t>ПОЛЕВАЯ ЭТНОГРАФИЯ: </a:t>
            </a: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/>
            </a:r>
            <a:b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</a:b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Горная Шория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44371" y="2770495"/>
            <a:ext cx="4198634" cy="3029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713" y="3914680"/>
            <a:ext cx="3158116" cy="2103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661" y="2601582"/>
            <a:ext cx="3837780" cy="2557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009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7893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ТРИ СТРАТЕГИИ ДЛЯ РЕАЛИЗАЦИИ</a:t>
            </a:r>
            <a:endParaRPr lang="ru-RU" sz="3600" b="1" dirty="0">
              <a:solidFill>
                <a:srgbClr val="00808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95401" y="3029802"/>
            <a:ext cx="9601196" cy="2846065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Антропология </a:t>
            </a:r>
            <a:r>
              <a:rPr lang="ru-RU" b="1" dirty="0">
                <a:solidFill>
                  <a:srgbClr val="008080"/>
                </a:solidFill>
                <a:latin typeface="Bookman Old Style" panose="02050604050505020204" pitchFamily="18" charset="0"/>
              </a:rPr>
              <a:t>как </a:t>
            </a: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ОБРАЗ ЖИЗНИ И ПРИЗВАНИЕ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Антропология </a:t>
            </a:r>
            <a:r>
              <a:rPr lang="ru-RU" b="1" dirty="0">
                <a:solidFill>
                  <a:srgbClr val="008080"/>
                </a:solidFill>
                <a:latin typeface="Bookman Old Style" panose="02050604050505020204" pitchFamily="18" charset="0"/>
              </a:rPr>
              <a:t>как </a:t>
            </a: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СТРАТЕГИЯ РАЦИОНАЛЬНОГО КАРЬЕРИСТА</a:t>
            </a:r>
          </a:p>
          <a:p>
            <a:pPr marL="457200" indent="-457200">
              <a:buAutoNum type="arabicPeriod"/>
            </a:pP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Антропология </a:t>
            </a:r>
            <a:r>
              <a:rPr lang="ru-RU" b="1" dirty="0">
                <a:solidFill>
                  <a:srgbClr val="008080"/>
                </a:solidFill>
                <a:latin typeface="Bookman Old Style" panose="02050604050505020204" pitchFamily="18" charset="0"/>
              </a:rPr>
              <a:t>как </a:t>
            </a: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ВОЗМОЖНОСТЬ ПОМОГАТЬ ЛЮДЯМ И БЫТЬ ПОЛЕЗНЫМ ОБЩЕСТВУ</a:t>
            </a:r>
            <a:endParaRPr lang="ru-RU" b="1" dirty="0">
              <a:solidFill>
                <a:srgbClr val="00808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434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Международный опыт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ФОРМЫ: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Стажировки в ведущих центрах антропологии </a:t>
            </a:r>
            <a:r>
              <a:rPr lang="ru-RU" b="1" i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(Галле (Германия), Вена (Австрия), Санкт-Петербург);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Участие в летних / зимних школах по антропологии различных регионов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СРЕДСТВА: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Гранты на академическую мобильность ТГУ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Фонд М.Д. Прохорова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Фонд Ф. </a:t>
            </a:r>
            <a:r>
              <a:rPr lang="ru-RU" b="1" dirty="0" err="1" smtClean="0">
                <a:solidFill>
                  <a:srgbClr val="008080"/>
                </a:solidFill>
                <a:latin typeface="Bookman Old Style" panose="02050604050505020204" pitchFamily="18" charset="0"/>
              </a:rPr>
              <a:t>Эберта</a:t>
            </a: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8080"/>
                </a:solidFill>
                <a:latin typeface="Bookman Old Style" panose="02050604050505020204" pitchFamily="18" charset="0"/>
              </a:rPr>
              <a:t>и многие другие российские и зарубежные фонды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5560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282</TotalTime>
  <Words>482</Words>
  <Application>Microsoft Office PowerPoint</Application>
  <PresentationFormat>Широкоэкранный</PresentationFormat>
  <Paragraphs>76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 Unicode MS</vt:lpstr>
      <vt:lpstr>Arial</vt:lpstr>
      <vt:lpstr>Bookman Old Style</vt:lpstr>
      <vt:lpstr>Garamond</vt:lpstr>
      <vt:lpstr>Wingdings</vt:lpstr>
      <vt:lpstr>Натуральные материалы</vt:lpstr>
      <vt:lpstr>АНТРОПОЛОГИЯ  и  ЭТНОЛОГИЯ</vt:lpstr>
      <vt:lpstr>Что такое АНТРОПОЛОГИЯ?</vt:lpstr>
      <vt:lpstr>АНТРОПОЛОГ – тот, кто говорит с миром на понятном языке</vt:lpstr>
      <vt:lpstr>АНТРОПОЛОГ – тот, кто обязательно ездит В ПОЛЕ</vt:lpstr>
      <vt:lpstr>Основной метод антропологии – ПОЛЕВАЯ ЭТНОГРАФИЯ </vt:lpstr>
      <vt:lpstr>ПОЛЕВАЯ ЭТНОГРАФИЯ: Казахстан</vt:lpstr>
      <vt:lpstr>ПОЛЕВАЯ ЭТНОГРАФИЯ:  Горная Шория</vt:lpstr>
      <vt:lpstr>ТРИ СТРАТЕГИИ ДЛЯ РЕАЛИЗАЦИИ</vt:lpstr>
      <vt:lpstr>Международный опыт</vt:lpstr>
      <vt:lpstr>Международный опыт ЛСАИ</vt:lpstr>
      <vt:lpstr>Международный опыт ЛСАИ</vt:lpstr>
      <vt:lpstr>ГДЕ ВОСТРЕБОВАНЫ АНТРОПОЛОГИ?</vt:lpstr>
      <vt:lpstr>Как к нам поступить?</vt:lpstr>
      <vt:lpstr>Где нас найти?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Антропология и этнология</dc:title>
  <dc:creator>Ирина Поправко</dc:creator>
  <cp:lastModifiedBy>Ирина Поправко</cp:lastModifiedBy>
  <cp:revision>28</cp:revision>
  <dcterms:created xsi:type="dcterms:W3CDTF">2015-02-03T16:38:46Z</dcterms:created>
  <dcterms:modified xsi:type="dcterms:W3CDTF">2015-02-04T06:25:28Z</dcterms:modified>
</cp:coreProperties>
</file>